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8"/>
  </p:notesMasterIdLst>
  <p:sldIdLst>
    <p:sldId id="256" r:id="rId2"/>
    <p:sldId id="257" r:id="rId3"/>
    <p:sldId id="258" r:id="rId4"/>
    <p:sldId id="276" r:id="rId5"/>
    <p:sldId id="260" r:id="rId6"/>
    <p:sldId id="261" r:id="rId7"/>
    <p:sldId id="259" r:id="rId8"/>
    <p:sldId id="277" r:id="rId9"/>
    <p:sldId id="262" r:id="rId10"/>
    <p:sldId id="263" r:id="rId11"/>
    <p:sldId id="267" r:id="rId12"/>
    <p:sldId id="269" r:id="rId13"/>
    <p:sldId id="282" r:id="rId14"/>
    <p:sldId id="299" r:id="rId15"/>
    <p:sldId id="264" r:id="rId16"/>
    <p:sldId id="278" r:id="rId17"/>
    <p:sldId id="279" r:id="rId18"/>
    <p:sldId id="292" r:id="rId19"/>
    <p:sldId id="293" r:id="rId20"/>
    <p:sldId id="295" r:id="rId21"/>
    <p:sldId id="283" r:id="rId22"/>
    <p:sldId id="272" r:id="rId23"/>
    <p:sldId id="274" r:id="rId24"/>
    <p:sldId id="271"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9" autoAdjust="0"/>
    <p:restoredTop sz="94660"/>
  </p:normalViewPr>
  <p:slideViewPr>
    <p:cSldViewPr snapToGrid="0">
      <p:cViewPr varScale="1">
        <p:scale>
          <a:sx n="42" d="100"/>
          <a:sy n="42" d="100"/>
        </p:scale>
        <p:origin x="40" y="1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BB581-748C-46E1-AA7A-21CBA92D51AE}" type="datetimeFigureOut">
              <a:rPr lang="en-US" smtClean="0"/>
              <a:t>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A88F8-3BEF-4BA0-9D9C-4369AF2E876E}" type="slidenum">
              <a:rPr lang="en-US" smtClean="0"/>
              <a:t>‹#›</a:t>
            </a:fld>
            <a:endParaRPr lang="en-US"/>
          </a:p>
        </p:txBody>
      </p:sp>
    </p:spTree>
    <p:extLst>
      <p:ext uri="{BB962C8B-B14F-4D97-AF65-F5344CB8AC3E}">
        <p14:creationId xmlns:p14="http://schemas.microsoft.com/office/powerpoint/2010/main" val="222436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we’re looking for here: simple problem statement + clear indication of magnitude.  Is this a problem worth investing in?   Exact wording of magnitude statement will of course vary – it may be about money, lives, etc.  </a:t>
            </a:r>
            <a:endParaRPr lang="en-US" dirty="0"/>
          </a:p>
        </p:txBody>
      </p:sp>
      <p:sp>
        <p:nvSpPr>
          <p:cNvPr id="4" name="Slide Number Placeholder 3"/>
          <p:cNvSpPr>
            <a:spLocks noGrp="1"/>
          </p:cNvSpPr>
          <p:nvPr>
            <p:ph type="sldNum" sz="quarter" idx="10"/>
          </p:nvPr>
        </p:nvSpPr>
        <p:spPr/>
        <p:txBody>
          <a:bodyPr/>
          <a:lstStyle/>
          <a:p>
            <a:fld id="{105D2C81-5D50-4DF3-AD7F-AD9713EF9B13}" type="slidenum">
              <a:rPr lang="en-US" smtClean="0"/>
              <a:t>4</a:t>
            </a:fld>
            <a:endParaRPr lang="en-US"/>
          </a:p>
        </p:txBody>
      </p:sp>
    </p:spTree>
    <p:extLst>
      <p:ext uri="{BB962C8B-B14F-4D97-AF65-F5344CB8AC3E}">
        <p14:creationId xmlns:p14="http://schemas.microsoft.com/office/powerpoint/2010/main" val="117820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0680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3766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9945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1B8D4-F689-4B78-AF25-C8FE651D6FE9}"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5E670-DB59-4781-9737-A005C5B619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78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1B8D4-F689-4B78-AF25-C8FE651D6FE9}"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5E670-DB59-4781-9737-A005C5B619B8}" type="slidenum">
              <a:rPr lang="en-US" smtClean="0"/>
              <a:t>‹#›</a:t>
            </a:fld>
            <a:endParaRPr lang="en-US"/>
          </a:p>
        </p:txBody>
      </p:sp>
    </p:spTree>
    <p:extLst>
      <p:ext uri="{BB962C8B-B14F-4D97-AF65-F5344CB8AC3E}">
        <p14:creationId xmlns:p14="http://schemas.microsoft.com/office/powerpoint/2010/main" val="129438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1B8D4-F689-4B78-AF25-C8FE651D6FE9}"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5E670-DB59-4781-9737-A005C5B619B8}" type="slidenum">
              <a:rPr lang="en-US" smtClean="0"/>
              <a:t>‹#›</a:t>
            </a:fld>
            <a:endParaRPr lang="en-US"/>
          </a:p>
        </p:txBody>
      </p:sp>
    </p:spTree>
    <p:extLst>
      <p:ext uri="{BB962C8B-B14F-4D97-AF65-F5344CB8AC3E}">
        <p14:creationId xmlns:p14="http://schemas.microsoft.com/office/powerpoint/2010/main" val="39467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p:nvPr/>
        </p:nvSpPr>
        <p:spPr>
          <a:xfrm>
            <a:off x="0" y="6727600"/>
            <a:ext cx="12192000" cy="130400"/>
          </a:xfrm>
          <a:prstGeom prst="rect">
            <a:avLst/>
          </a:prstGeom>
          <a:solidFill>
            <a:schemeClr val="lt2"/>
          </a:solidFill>
          <a:ln>
            <a:noFill/>
          </a:ln>
        </p:spPr>
        <p:txBody>
          <a:bodyPr wrap="square" lIns="121900" tIns="121900" rIns="121900" bIns="121900" anchor="ctr" anchorCtr="0">
            <a:noAutofit/>
          </a:bodyPr>
          <a:lstStyle/>
          <a:p>
            <a:pPr lvl="0">
              <a:spcBef>
                <a:spcPts val="0"/>
              </a:spcBef>
              <a:buNone/>
            </a:pPr>
            <a:endParaRPr sz="2400"/>
          </a:p>
        </p:txBody>
      </p:sp>
      <p:sp>
        <p:nvSpPr>
          <p:cNvPr id="22" name="Shape 22"/>
          <p:cNvSpPr txBox="1">
            <a:spLocks noGrp="1"/>
          </p:cNvSpPr>
          <p:nvPr>
            <p:ph type="title"/>
          </p:nvPr>
        </p:nvSpPr>
        <p:spPr>
          <a:xfrm>
            <a:off x="415600" y="421233"/>
            <a:ext cx="11360800" cy="11084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415600" y="1633633"/>
            <a:ext cx="11360800" cy="4472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35143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1B8D4-F689-4B78-AF25-C8FE651D6FE9}"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5E670-DB59-4781-9737-A005C5B619B8}" type="slidenum">
              <a:rPr lang="en-US" smtClean="0"/>
              <a:t>‹#›</a:t>
            </a:fld>
            <a:endParaRPr lang="en-US"/>
          </a:p>
        </p:txBody>
      </p:sp>
    </p:spTree>
    <p:extLst>
      <p:ext uri="{BB962C8B-B14F-4D97-AF65-F5344CB8AC3E}">
        <p14:creationId xmlns:p14="http://schemas.microsoft.com/office/powerpoint/2010/main" val="177569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61B8D4-F689-4B78-AF25-C8FE651D6FE9}"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5E670-DB59-4781-9737-A005C5B619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47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1B8D4-F689-4B78-AF25-C8FE651D6FE9}"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5E670-DB59-4781-9737-A005C5B619B8}" type="slidenum">
              <a:rPr lang="en-US" smtClean="0"/>
              <a:t>‹#›</a:t>
            </a:fld>
            <a:endParaRPr lang="en-US"/>
          </a:p>
        </p:txBody>
      </p:sp>
    </p:spTree>
    <p:extLst>
      <p:ext uri="{BB962C8B-B14F-4D97-AF65-F5344CB8AC3E}">
        <p14:creationId xmlns:p14="http://schemas.microsoft.com/office/powerpoint/2010/main" val="184411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1B8D4-F689-4B78-AF25-C8FE651D6FE9}"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C5E670-DB59-4781-9737-A005C5B619B8}" type="slidenum">
              <a:rPr lang="en-US" smtClean="0"/>
              <a:t>‹#›</a:t>
            </a:fld>
            <a:endParaRPr lang="en-US"/>
          </a:p>
        </p:txBody>
      </p:sp>
    </p:spTree>
    <p:extLst>
      <p:ext uri="{BB962C8B-B14F-4D97-AF65-F5344CB8AC3E}">
        <p14:creationId xmlns:p14="http://schemas.microsoft.com/office/powerpoint/2010/main" val="225313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61B8D4-F689-4B78-AF25-C8FE651D6FE9}"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C5E670-DB59-4781-9737-A005C5B619B8}" type="slidenum">
              <a:rPr lang="en-US" smtClean="0"/>
              <a:t>‹#›</a:t>
            </a:fld>
            <a:endParaRPr lang="en-US"/>
          </a:p>
        </p:txBody>
      </p:sp>
    </p:spTree>
    <p:extLst>
      <p:ext uri="{BB962C8B-B14F-4D97-AF65-F5344CB8AC3E}">
        <p14:creationId xmlns:p14="http://schemas.microsoft.com/office/powerpoint/2010/main" val="315064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461B8D4-F689-4B78-AF25-C8FE651D6FE9}" type="datetimeFigureOut">
              <a:rPr lang="en-US" smtClean="0"/>
              <a:t>12/7/2017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EC5E670-DB59-4781-9737-A005C5B619B8}" type="slidenum">
              <a:rPr lang="en-US" smtClean="0"/>
              <a:t>‹#›</a:t>
            </a:fld>
            <a:endParaRPr lang="en-US"/>
          </a:p>
        </p:txBody>
      </p:sp>
    </p:spTree>
    <p:extLst>
      <p:ext uri="{BB962C8B-B14F-4D97-AF65-F5344CB8AC3E}">
        <p14:creationId xmlns:p14="http://schemas.microsoft.com/office/powerpoint/2010/main" val="198256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61B8D4-F689-4B78-AF25-C8FE651D6FE9}" type="datetimeFigureOut">
              <a:rPr lang="en-US" smtClean="0"/>
              <a:t>12/7/2017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C5E670-DB59-4781-9737-A005C5B619B8}" type="slidenum">
              <a:rPr lang="en-US" smtClean="0"/>
              <a:t>‹#›</a:t>
            </a:fld>
            <a:endParaRPr lang="en-US"/>
          </a:p>
        </p:txBody>
      </p:sp>
    </p:spTree>
    <p:extLst>
      <p:ext uri="{BB962C8B-B14F-4D97-AF65-F5344CB8AC3E}">
        <p14:creationId xmlns:p14="http://schemas.microsoft.com/office/powerpoint/2010/main" val="409306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61B8D4-F689-4B78-AF25-C8FE651D6FE9}"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5E670-DB59-4781-9737-A005C5B619B8}" type="slidenum">
              <a:rPr lang="en-US" smtClean="0"/>
              <a:t>‹#›</a:t>
            </a:fld>
            <a:endParaRPr lang="en-US"/>
          </a:p>
        </p:txBody>
      </p:sp>
    </p:spTree>
    <p:extLst>
      <p:ext uri="{BB962C8B-B14F-4D97-AF65-F5344CB8AC3E}">
        <p14:creationId xmlns:p14="http://schemas.microsoft.com/office/powerpoint/2010/main" val="153412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461B8D4-F689-4B78-AF25-C8FE651D6FE9}" type="datetimeFigureOut">
              <a:rPr lang="en-US" smtClean="0"/>
              <a:t>12/7/2017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EC5E670-DB59-4781-9737-A005C5B619B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51668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jpe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eric.sinagra@pathvu.com" TargetMode="External"/><Relationship Id="rId1" Type="http://schemas.openxmlformats.org/officeDocument/2006/relationships/slideLayout" Target="../slideLayouts/slideLayout2.xml"/><Relationship Id="rId6" Type="http://schemas.openxmlformats.org/officeDocument/2006/relationships/hyperlink" Target="http://www.pathvu.com/" TargetMode="External"/><Relationship Id="rId5" Type="http://schemas.openxmlformats.org/officeDocument/2006/relationships/hyperlink" Target="mailto:.sinagra@pathvu.com" TargetMode="External"/><Relationship Id="rId4" Type="http://schemas.openxmlformats.org/officeDocument/2006/relationships/hyperlink" Target="mailto:ni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Pedestrian Wayfinding for People with Disabilities</a:t>
            </a:r>
          </a:p>
        </p:txBody>
      </p:sp>
      <p:sp>
        <p:nvSpPr>
          <p:cNvPr id="3" name="Subtitle 2"/>
          <p:cNvSpPr>
            <a:spLocks noGrp="1"/>
          </p:cNvSpPr>
          <p:nvPr>
            <p:ph type="subTitle" idx="1"/>
          </p:nvPr>
        </p:nvSpPr>
        <p:spPr>
          <a:xfrm>
            <a:off x="1100051" y="4455621"/>
            <a:ext cx="10058400" cy="1556296"/>
          </a:xfrm>
        </p:spPr>
        <p:txBody>
          <a:bodyPr>
            <a:normAutofit/>
          </a:bodyPr>
          <a:lstStyle/>
          <a:p>
            <a:r>
              <a:rPr lang="en-US" dirty="0"/>
              <a:t>Southwestern Pennsylvania Partnership for Aging 2017 Annual Conference</a:t>
            </a:r>
          </a:p>
          <a:p>
            <a:r>
              <a:rPr lang="en-US" sz="1800" dirty="0"/>
              <a:t>Presented by:</a:t>
            </a:r>
            <a:br>
              <a:rPr lang="en-US" sz="1800" dirty="0"/>
            </a:br>
            <a:r>
              <a:rPr lang="en-US" sz="1800" dirty="0"/>
              <a:t>NICK SINAGRA, SOFTWARE DEVELOPER, PATHVU</a:t>
            </a:r>
            <a:endParaRPr lang="en-US" sz="3600" dirty="0"/>
          </a:p>
        </p:txBody>
      </p:sp>
    </p:spTree>
    <p:extLst>
      <p:ext uri="{BB962C8B-B14F-4D97-AF65-F5344CB8AC3E}">
        <p14:creationId xmlns:p14="http://schemas.microsoft.com/office/powerpoint/2010/main" val="71926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PathMeT</a:t>
            </a:r>
            <a:endParaRPr lang="en-US" dirty="0"/>
          </a:p>
        </p:txBody>
      </p:sp>
      <p:sp>
        <p:nvSpPr>
          <p:cNvPr id="3" name="Content Placeholder 2"/>
          <p:cNvSpPr>
            <a:spLocks noGrp="1"/>
          </p:cNvSpPr>
          <p:nvPr>
            <p:ph idx="1"/>
          </p:nvPr>
        </p:nvSpPr>
        <p:spPr/>
        <p:txBody>
          <a:bodyPr>
            <a:normAutofit/>
          </a:bodyPr>
          <a:lstStyle/>
          <a:p>
            <a:r>
              <a:rPr lang="en-US" dirty="0"/>
              <a:t>High resolution data</a:t>
            </a:r>
          </a:p>
          <a:p>
            <a:r>
              <a:rPr lang="en-US" dirty="0"/>
              <a:t>Output Measurements</a:t>
            </a:r>
          </a:p>
          <a:p>
            <a:pPr lvl="1"/>
            <a:r>
              <a:rPr lang="en-US" dirty="0"/>
              <a:t>Tripping hazards</a:t>
            </a:r>
          </a:p>
          <a:p>
            <a:pPr lvl="1"/>
            <a:r>
              <a:rPr lang="en-US" dirty="0"/>
              <a:t>Roughness</a:t>
            </a:r>
          </a:p>
          <a:p>
            <a:pPr lvl="1"/>
            <a:r>
              <a:rPr lang="en-US" dirty="0"/>
              <a:t>Depressions</a:t>
            </a:r>
          </a:p>
          <a:p>
            <a:pPr lvl="1"/>
            <a:r>
              <a:rPr lang="en-US" dirty="0"/>
              <a:t>Running slope</a:t>
            </a:r>
          </a:p>
          <a:p>
            <a:pPr lvl="1"/>
            <a:r>
              <a:rPr lang="en-US" dirty="0"/>
              <a:t>Cross slope</a:t>
            </a:r>
          </a:p>
          <a:p>
            <a:pPr lvl="1"/>
            <a:r>
              <a:rPr lang="en-US" dirty="0"/>
              <a:t>Images (Every 10 feet)</a:t>
            </a:r>
          </a:p>
          <a:p>
            <a:pPr lvl="1"/>
            <a:r>
              <a:rPr lang="en-US" dirty="0"/>
              <a:t>GPS location</a:t>
            </a:r>
          </a:p>
        </p:txBody>
      </p:sp>
      <p:pic>
        <p:nvPicPr>
          <p:cNvPr id="5" name="Picture 4" descr="phot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4539683" y="2513239"/>
            <a:ext cx="3766591" cy="284810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029" y="2053993"/>
            <a:ext cx="2824942" cy="3766591"/>
          </a:xfrm>
          <a:prstGeom prst="rect">
            <a:avLst/>
          </a:prstGeom>
        </p:spPr>
      </p:pic>
    </p:spTree>
    <p:extLst>
      <p:ext uri="{BB962C8B-B14F-4D97-AF65-F5344CB8AC3E}">
        <p14:creationId xmlns:p14="http://schemas.microsoft.com/office/powerpoint/2010/main" val="52216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PathMeT</a:t>
            </a:r>
            <a:r>
              <a:rPr lang="en-US" dirty="0"/>
              <a:t> Data Visualization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9482" y="1846263"/>
            <a:ext cx="8393361" cy="4022725"/>
          </a:xfrm>
        </p:spPr>
      </p:pic>
    </p:spTree>
    <p:extLst>
      <p:ext uri="{BB962C8B-B14F-4D97-AF65-F5344CB8AC3E}">
        <p14:creationId xmlns:p14="http://schemas.microsoft.com/office/powerpoint/2010/main" val="143063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925" t="18171" r="59215" b="8815"/>
          <a:stretch/>
        </p:blipFill>
        <p:spPr>
          <a:xfrm>
            <a:off x="1517177" y="-1646"/>
            <a:ext cx="9157646" cy="6868233"/>
          </a:xfrm>
          <a:prstGeom prst="rect">
            <a:avLst/>
          </a:prstGeom>
        </p:spPr>
      </p:pic>
    </p:spTree>
    <p:extLst>
      <p:ext uri="{BB962C8B-B14F-4D97-AF65-F5344CB8AC3E}">
        <p14:creationId xmlns:p14="http://schemas.microsoft.com/office/powerpoint/2010/main" val="3568513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Data</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38215" y="1845734"/>
            <a:ext cx="7976530" cy="4295055"/>
          </a:xfrm>
          <a:prstGeom prst="rect">
            <a:avLst/>
          </a:prstGeom>
        </p:spPr>
      </p:pic>
    </p:spTree>
    <p:extLst>
      <p:ext uri="{BB962C8B-B14F-4D97-AF65-F5344CB8AC3E}">
        <p14:creationId xmlns:p14="http://schemas.microsoft.com/office/powerpoint/2010/main" val="429264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Report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971859"/>
            <a:ext cx="5899737" cy="4218734"/>
          </a:xfrm>
          <a:prstGeom prst="rect">
            <a:avLst/>
          </a:prstGeom>
        </p:spPr>
      </p:pic>
      <p:pic>
        <p:nvPicPr>
          <p:cNvPr id="5" name="Picture 4"/>
          <p:cNvPicPr>
            <a:picLocks noChangeAspect="1"/>
          </p:cNvPicPr>
          <p:nvPr/>
        </p:nvPicPr>
        <p:blipFill>
          <a:blip r:embed="rId3"/>
          <a:stretch>
            <a:fillRect/>
          </a:stretch>
        </p:blipFill>
        <p:spPr>
          <a:xfrm>
            <a:off x="6319254" y="1971860"/>
            <a:ext cx="5278863" cy="4218734"/>
          </a:xfrm>
          <a:prstGeom prst="rect">
            <a:avLst/>
          </a:prstGeom>
        </p:spPr>
      </p:pic>
    </p:spTree>
    <p:extLst>
      <p:ext uri="{BB962C8B-B14F-4D97-AF65-F5344CB8AC3E}">
        <p14:creationId xmlns:p14="http://schemas.microsoft.com/office/powerpoint/2010/main" val="315034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pathVu</a:t>
            </a:r>
            <a:r>
              <a:rPr lang="en-US" dirty="0"/>
              <a:t> App</a:t>
            </a:r>
          </a:p>
        </p:txBody>
      </p:sp>
      <p:sp>
        <p:nvSpPr>
          <p:cNvPr id="3" name="Content Placeholder 2"/>
          <p:cNvSpPr>
            <a:spLocks noGrp="1"/>
          </p:cNvSpPr>
          <p:nvPr>
            <p:ph idx="1"/>
          </p:nvPr>
        </p:nvSpPr>
        <p:spPr/>
        <p:txBody>
          <a:bodyPr/>
          <a:lstStyle/>
          <a:p>
            <a:r>
              <a:rPr lang="en-US" dirty="0"/>
              <a:t>Crowdsource sidewalk data</a:t>
            </a:r>
          </a:p>
          <a:p>
            <a:r>
              <a:rPr lang="en-US" dirty="0"/>
              <a:t>Report</a:t>
            </a:r>
          </a:p>
          <a:p>
            <a:pPr lvl="1"/>
            <a:r>
              <a:rPr lang="en-US" dirty="0"/>
              <a:t>Type</a:t>
            </a:r>
          </a:p>
          <a:p>
            <a:pPr lvl="1"/>
            <a:r>
              <a:rPr lang="en-US" dirty="0"/>
              <a:t>Location</a:t>
            </a:r>
          </a:p>
          <a:p>
            <a:pPr lvl="1"/>
            <a:r>
              <a:rPr lang="en-US" dirty="0"/>
              <a:t>Quality</a:t>
            </a:r>
          </a:p>
          <a:p>
            <a:pPr lvl="1"/>
            <a:r>
              <a:rPr lang="en-US" dirty="0"/>
              <a:t>Image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50" r="2827"/>
          <a:stretch/>
        </p:blipFill>
        <p:spPr>
          <a:xfrm>
            <a:off x="4533880" y="2022524"/>
            <a:ext cx="6725526" cy="39939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1645" y="991387"/>
            <a:ext cx="704469" cy="704469"/>
          </a:xfrm>
          <a:prstGeom prst="rect">
            <a:avLst/>
          </a:prstGeom>
        </p:spPr>
      </p:pic>
      <p:pic>
        <p:nvPicPr>
          <p:cNvPr id="7" name="Picture 2" descr="Image result for google play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608" y="4779972"/>
            <a:ext cx="1186253" cy="11862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app stor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2288" y="4779972"/>
            <a:ext cx="1081553" cy="1081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1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57262" y="42862"/>
            <a:ext cx="10277475" cy="6772275"/>
          </a:xfrm>
          <a:prstGeom prst="rect">
            <a:avLst/>
          </a:prstGeom>
        </p:spPr>
      </p:pic>
    </p:spTree>
    <p:extLst>
      <p:ext uri="{BB962C8B-B14F-4D97-AF65-F5344CB8AC3E}">
        <p14:creationId xmlns:p14="http://schemas.microsoft.com/office/powerpoint/2010/main" val="2985290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76275" y="85725"/>
            <a:ext cx="10839450" cy="6686550"/>
          </a:xfrm>
          <a:prstGeom prst="rect">
            <a:avLst/>
          </a:prstGeom>
        </p:spPr>
      </p:pic>
    </p:spTree>
    <p:extLst>
      <p:ext uri="{BB962C8B-B14F-4D97-AF65-F5344CB8AC3E}">
        <p14:creationId xmlns:p14="http://schemas.microsoft.com/office/powerpoint/2010/main" val="489100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15600" y="442253"/>
            <a:ext cx="11360800" cy="1108400"/>
          </a:xfrm>
          <a:prstGeom prst="rect">
            <a:avLst/>
          </a:prstGeom>
        </p:spPr>
        <p:txBody>
          <a:bodyPr vert="horz" wrap="square" lIns="121900" tIns="121900" rIns="121900" bIns="121900" rtlCol="0" anchor="b" anchorCtr="0">
            <a:noAutofit/>
          </a:bodyPr>
          <a:lstStyle/>
          <a:p>
            <a:r>
              <a:rPr lang="en"/>
              <a:t>Data Collection </a:t>
            </a:r>
          </a:p>
        </p:txBody>
      </p:sp>
      <p:sp>
        <p:nvSpPr>
          <p:cNvPr id="126" name="Shape 126"/>
          <p:cNvSpPr txBox="1">
            <a:spLocks noGrp="1"/>
          </p:cNvSpPr>
          <p:nvPr>
            <p:ph type="body" idx="1"/>
          </p:nvPr>
        </p:nvSpPr>
        <p:spPr>
          <a:xfrm>
            <a:off x="415600" y="1749243"/>
            <a:ext cx="11360800" cy="4472000"/>
          </a:xfrm>
          <a:prstGeom prst="rect">
            <a:avLst/>
          </a:prstGeom>
        </p:spPr>
        <p:txBody>
          <a:bodyPr vert="horz" wrap="square" lIns="121900" tIns="121900" rIns="121900" bIns="121900" rtlCol="0" anchor="t" anchorCtr="0">
            <a:noAutofit/>
          </a:bodyPr>
          <a:lstStyle/>
          <a:p>
            <a:pPr>
              <a:buNone/>
            </a:pPr>
            <a:r>
              <a:rPr lang="en" dirty="0"/>
              <a:t>1 . Data Collection is organized by Lively Pittsburgh and pathVu including adaptive training of people with and without disabilities in the use of an iPhone or Android app, following the most travelled pedestrian routes in each neighborhood.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8541" y="2651223"/>
            <a:ext cx="5081694" cy="3386969"/>
          </a:xfrm>
          <a:prstGeom prst="rect">
            <a:avLst/>
          </a:prstGeom>
        </p:spPr>
      </p:pic>
    </p:spTree>
    <p:extLst>
      <p:ext uri="{BB962C8B-B14F-4D97-AF65-F5344CB8AC3E}">
        <p14:creationId xmlns:p14="http://schemas.microsoft.com/office/powerpoint/2010/main" val="3838482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15600" y="421233"/>
            <a:ext cx="11360800" cy="1108400"/>
          </a:xfrm>
          <a:prstGeom prst="rect">
            <a:avLst/>
          </a:prstGeom>
        </p:spPr>
        <p:txBody>
          <a:bodyPr vert="horz" wrap="square" lIns="121900" tIns="121900" rIns="121900" bIns="121900" rtlCol="0" anchor="b" anchorCtr="0">
            <a:noAutofit/>
          </a:bodyPr>
          <a:lstStyle/>
          <a:p>
            <a:r>
              <a:rPr lang="en"/>
              <a:t>Feedback</a:t>
            </a:r>
          </a:p>
        </p:txBody>
      </p:sp>
      <p:sp>
        <p:nvSpPr>
          <p:cNvPr id="132" name="Shape 132"/>
          <p:cNvSpPr txBox="1">
            <a:spLocks noGrp="1"/>
          </p:cNvSpPr>
          <p:nvPr>
            <p:ph type="body" idx="1"/>
          </p:nvPr>
        </p:nvSpPr>
        <p:spPr>
          <a:xfrm>
            <a:off x="415600" y="1734207"/>
            <a:ext cx="11360800" cy="4177960"/>
          </a:xfrm>
          <a:prstGeom prst="rect">
            <a:avLst/>
          </a:prstGeom>
        </p:spPr>
        <p:txBody>
          <a:bodyPr vert="horz" wrap="square" lIns="121900" tIns="121900" rIns="121900" bIns="121900" rtlCol="0" anchor="t" anchorCtr="0">
            <a:noAutofit/>
          </a:bodyPr>
          <a:lstStyle/>
          <a:p>
            <a:pPr>
              <a:buNone/>
            </a:pPr>
            <a:r>
              <a:rPr lang="en" dirty="0"/>
              <a:t>2. Feedback and Analysis from local residents and stakeholders including those with disabilities prioritizes which hazards are most pressing to residents with mobility challenges as shown by the pathVu data. </a:t>
            </a:r>
          </a:p>
        </p:txBody>
      </p:sp>
      <p:pic>
        <p:nvPicPr>
          <p:cNvPr id="3074" name="Picture 2" descr="Image result for feedback focus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730817"/>
            <a:ext cx="38100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97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199" y="1825624"/>
            <a:ext cx="3802039" cy="4588823"/>
          </a:xfrm>
        </p:spPr>
        <p:txBody>
          <a:bodyPr>
            <a:normAutofit/>
          </a:bodyPr>
          <a:lstStyle/>
          <a:p>
            <a:r>
              <a:rPr lang="en-US" dirty="0"/>
              <a:t>Background</a:t>
            </a:r>
          </a:p>
          <a:p>
            <a:r>
              <a:rPr lang="en-US" dirty="0"/>
              <a:t>Current Guidelines</a:t>
            </a:r>
          </a:p>
          <a:p>
            <a:r>
              <a:rPr lang="en-US" dirty="0" err="1"/>
              <a:t>pathVu</a:t>
            </a:r>
            <a:r>
              <a:rPr lang="en-US" dirty="0"/>
              <a:t> Mission</a:t>
            </a:r>
          </a:p>
          <a:p>
            <a:r>
              <a:rPr lang="en-US" dirty="0"/>
              <a:t>Problem</a:t>
            </a:r>
          </a:p>
          <a:p>
            <a:r>
              <a:rPr lang="en-US" dirty="0"/>
              <a:t>Data Collection Tools</a:t>
            </a:r>
          </a:p>
          <a:p>
            <a:r>
              <a:rPr lang="en-US" dirty="0"/>
              <a:t>Data Visualization</a:t>
            </a:r>
          </a:p>
          <a:p>
            <a:r>
              <a:rPr lang="en-US" dirty="0"/>
              <a:t>Data Analysis</a:t>
            </a:r>
          </a:p>
          <a:p>
            <a:r>
              <a:rPr lang="en-US" dirty="0"/>
              <a:t>Partners</a:t>
            </a:r>
          </a:p>
        </p:txBody>
      </p:sp>
    </p:spTree>
    <p:extLst>
      <p:ext uri="{BB962C8B-B14F-4D97-AF65-F5344CB8AC3E}">
        <p14:creationId xmlns:p14="http://schemas.microsoft.com/office/powerpoint/2010/main" val="4277932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15600" y="421233"/>
            <a:ext cx="11360800" cy="1108400"/>
          </a:xfrm>
          <a:prstGeom prst="rect">
            <a:avLst/>
          </a:prstGeom>
        </p:spPr>
        <p:txBody>
          <a:bodyPr vert="horz" wrap="square" lIns="121900" tIns="121900" rIns="121900" bIns="121900" rtlCol="0" anchor="b" anchorCtr="0">
            <a:noAutofit/>
          </a:bodyPr>
          <a:lstStyle/>
          <a:p>
            <a:r>
              <a:rPr lang="en"/>
              <a:t>Advocacy</a:t>
            </a:r>
          </a:p>
        </p:txBody>
      </p:sp>
      <p:sp>
        <p:nvSpPr>
          <p:cNvPr id="144" name="Shape 144"/>
          <p:cNvSpPr txBox="1">
            <a:spLocks noGrp="1"/>
          </p:cNvSpPr>
          <p:nvPr>
            <p:ph type="body" idx="1"/>
          </p:nvPr>
        </p:nvSpPr>
        <p:spPr>
          <a:xfrm>
            <a:off x="415600" y="1744717"/>
            <a:ext cx="11360800" cy="4167450"/>
          </a:xfrm>
          <a:prstGeom prst="rect">
            <a:avLst/>
          </a:prstGeom>
        </p:spPr>
        <p:txBody>
          <a:bodyPr vert="horz" wrap="square" lIns="121900" tIns="121900" rIns="121900" bIns="121900" rtlCol="0" anchor="t" anchorCtr="0">
            <a:noAutofit/>
          </a:bodyPr>
          <a:lstStyle/>
          <a:p>
            <a:pPr>
              <a:buNone/>
            </a:pPr>
            <a:r>
              <a:rPr lang="en" dirty="0"/>
              <a:t>3. Advocacy is supported as local stakeholders including those with disabilities are invited into conversation and nurtured in their efforts to promote accessibility and walkability.</a:t>
            </a:r>
          </a:p>
        </p:txBody>
      </p:sp>
      <p:pic>
        <p:nvPicPr>
          <p:cNvPr id="1026" name="Picture 2" descr="https://lh4.googleusercontent.com/4cplL6dvPUujXEx9fSDnr2gbLkql1qzQahvpD4tV7q-wS112ebA0YKqVI1oq38R2qWkE7KOeqdDewKU5QDcn21sAMFEA3P9JaeUM7vLJ3vBJwZYdfGwBaN7tgAqMw0QqmeE9oHAZm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1153" y="2609980"/>
            <a:ext cx="4689694" cy="351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308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Pedestrian Navigation</a:t>
            </a:r>
          </a:p>
        </p:txBody>
      </p:sp>
      <p:sp>
        <p:nvSpPr>
          <p:cNvPr id="3" name="Content Placeholder 2"/>
          <p:cNvSpPr>
            <a:spLocks noGrp="1"/>
          </p:cNvSpPr>
          <p:nvPr>
            <p:ph idx="1"/>
          </p:nvPr>
        </p:nvSpPr>
        <p:spPr/>
        <p:txBody>
          <a:bodyPr/>
          <a:lstStyle/>
          <a:p>
            <a:r>
              <a:rPr lang="en-US" dirty="0"/>
              <a:t>FHWA ATTRI Contract</a:t>
            </a:r>
          </a:p>
          <a:p>
            <a:r>
              <a:rPr lang="en-US" dirty="0"/>
              <a:t>“Development of </a:t>
            </a:r>
            <a:r>
              <a:rPr lang="en-US" dirty="0" err="1"/>
              <a:t>AccessPath</a:t>
            </a:r>
            <a:r>
              <a:rPr lang="en-US" dirty="0"/>
              <a:t>: A pedestrian wayfinding tool tailored towards wheelchair users and individuals with visual impairments”</a:t>
            </a:r>
          </a:p>
          <a:p>
            <a:r>
              <a:rPr lang="en-US" dirty="0"/>
              <a:t>Product Launch Spring 2018</a:t>
            </a:r>
          </a:p>
          <a:p>
            <a:r>
              <a:rPr lang="en-US" dirty="0"/>
              <a:t>Initial Pilot in Pittsburgh</a:t>
            </a:r>
          </a:p>
          <a:p>
            <a:r>
              <a:rPr lang="en-US" dirty="0"/>
              <a:t>Following year: 8 additional cities</a:t>
            </a:r>
          </a:p>
        </p:txBody>
      </p:sp>
    </p:spTree>
    <p:extLst>
      <p:ext uri="{BB962C8B-B14F-4D97-AF65-F5344CB8AC3E}">
        <p14:creationId xmlns:p14="http://schemas.microsoft.com/office/powerpoint/2010/main" val="1845338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Pedestrian Navigation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9602" y="1846263"/>
            <a:ext cx="6173122" cy="4022725"/>
          </a:xfrm>
        </p:spPr>
      </p:pic>
    </p:spTree>
    <p:extLst>
      <p:ext uri="{BB962C8B-B14F-4D97-AF65-F5344CB8AC3E}">
        <p14:creationId xmlns:p14="http://schemas.microsoft.com/office/powerpoint/2010/main" val="2236481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You Can Do</a:t>
            </a:r>
          </a:p>
        </p:txBody>
      </p:sp>
      <p:sp>
        <p:nvSpPr>
          <p:cNvPr id="3" name="Content Placeholder 2"/>
          <p:cNvSpPr>
            <a:spLocks noGrp="1"/>
          </p:cNvSpPr>
          <p:nvPr>
            <p:ph idx="1"/>
          </p:nvPr>
        </p:nvSpPr>
        <p:spPr/>
        <p:txBody>
          <a:bodyPr/>
          <a:lstStyle/>
          <a:p>
            <a:r>
              <a:rPr lang="en-US" dirty="0"/>
              <a:t>Map your sidewalks/pathways using GIS software</a:t>
            </a:r>
          </a:p>
          <a:p>
            <a:r>
              <a:rPr lang="en-US" dirty="0"/>
              <a:t>Use crowdsourcing tools to collect pathway data in your community</a:t>
            </a:r>
          </a:p>
          <a:p>
            <a:r>
              <a:rPr lang="en-US" dirty="0"/>
              <a:t>Conduct a Walkability Study</a:t>
            </a:r>
          </a:p>
          <a:p>
            <a:r>
              <a:rPr lang="en-US" dirty="0"/>
              <a:t>Detailed full community assessment</a:t>
            </a:r>
          </a:p>
          <a:p>
            <a:r>
              <a:rPr lang="en-US" dirty="0"/>
              <a:t>Build partnerships</a:t>
            </a:r>
          </a:p>
        </p:txBody>
      </p:sp>
    </p:spTree>
    <p:extLst>
      <p:ext uri="{BB962C8B-B14F-4D97-AF65-F5344CB8AC3E}">
        <p14:creationId xmlns:p14="http://schemas.microsoft.com/office/powerpoint/2010/main" val="921288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Partners, Customers, and Supporters</a:t>
            </a:r>
          </a:p>
        </p:txBody>
      </p:sp>
      <p:pic>
        <p:nvPicPr>
          <p:cNvPr id="1026" name="Picture 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96515"/>
            <a:ext cx="2047366" cy="806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938467" y="2731365"/>
            <a:ext cx="2132832" cy="746491"/>
          </a:xfrm>
          <a:prstGeom prst="rect">
            <a:avLst/>
          </a:prstGeom>
        </p:spPr>
      </p:pic>
      <p:pic>
        <p:nvPicPr>
          <p:cNvPr id="8" name="Picture 7"/>
          <p:cNvPicPr>
            <a:picLocks noChangeAspect="1"/>
          </p:cNvPicPr>
          <p:nvPr/>
        </p:nvPicPr>
        <p:blipFill rotWithShape="1">
          <a:blip r:embed="rId4"/>
          <a:srcRect t="24335" b="28026"/>
          <a:stretch/>
        </p:blipFill>
        <p:spPr>
          <a:xfrm>
            <a:off x="2198390" y="3662692"/>
            <a:ext cx="2828925" cy="431075"/>
          </a:xfrm>
          <a:prstGeom prst="rect">
            <a:avLst/>
          </a:prstGeom>
        </p:spPr>
      </p:pic>
      <p:pic>
        <p:nvPicPr>
          <p:cNvPr id="9" name="Picture 8"/>
          <p:cNvPicPr>
            <a:picLocks noChangeAspect="1"/>
          </p:cNvPicPr>
          <p:nvPr/>
        </p:nvPicPr>
        <p:blipFill>
          <a:blip r:embed="rId5"/>
          <a:stretch>
            <a:fillRect/>
          </a:stretch>
        </p:blipFill>
        <p:spPr>
          <a:xfrm>
            <a:off x="6235917" y="3341644"/>
            <a:ext cx="2590800" cy="1143000"/>
          </a:xfrm>
          <a:prstGeom prst="rect">
            <a:avLst/>
          </a:prstGeom>
        </p:spPr>
      </p:pic>
      <p:pic>
        <p:nvPicPr>
          <p:cNvPr id="10" name="Picture 9"/>
          <p:cNvPicPr>
            <a:picLocks noChangeAspect="1"/>
          </p:cNvPicPr>
          <p:nvPr/>
        </p:nvPicPr>
        <p:blipFill>
          <a:blip r:embed="rId6"/>
          <a:stretch>
            <a:fillRect/>
          </a:stretch>
        </p:blipFill>
        <p:spPr>
          <a:xfrm>
            <a:off x="8333287" y="1830417"/>
            <a:ext cx="1994008" cy="990733"/>
          </a:xfrm>
          <a:prstGeom prst="rect">
            <a:avLst/>
          </a:prstGeom>
        </p:spPr>
      </p:pic>
      <p:pic>
        <p:nvPicPr>
          <p:cNvPr id="11" name="Picture 10"/>
          <p:cNvPicPr>
            <a:picLocks noChangeAspect="1"/>
          </p:cNvPicPr>
          <p:nvPr/>
        </p:nvPicPr>
        <p:blipFill>
          <a:blip r:embed="rId7"/>
          <a:stretch>
            <a:fillRect/>
          </a:stretch>
        </p:blipFill>
        <p:spPr>
          <a:xfrm>
            <a:off x="4240576" y="1805735"/>
            <a:ext cx="2057400" cy="847725"/>
          </a:xfrm>
          <a:prstGeom prst="rect">
            <a:avLst/>
          </a:prstGeom>
        </p:spPr>
      </p:pic>
      <p:pic>
        <p:nvPicPr>
          <p:cNvPr id="12" name="Picture 11"/>
          <p:cNvPicPr>
            <a:picLocks noChangeAspect="1"/>
          </p:cNvPicPr>
          <p:nvPr/>
        </p:nvPicPr>
        <p:blipFill>
          <a:blip r:embed="rId8"/>
          <a:stretch>
            <a:fillRect/>
          </a:stretch>
        </p:blipFill>
        <p:spPr>
          <a:xfrm>
            <a:off x="4707008" y="2884567"/>
            <a:ext cx="2014685" cy="852592"/>
          </a:xfrm>
          <a:prstGeom prst="rect">
            <a:avLst/>
          </a:prstGeom>
        </p:spPr>
      </p:pic>
      <p:pic>
        <p:nvPicPr>
          <p:cNvPr id="13" name="Picture 12"/>
          <p:cNvPicPr>
            <a:picLocks noChangeAspect="1"/>
          </p:cNvPicPr>
          <p:nvPr/>
        </p:nvPicPr>
        <p:blipFill>
          <a:blip r:embed="rId9"/>
          <a:stretch>
            <a:fillRect/>
          </a:stretch>
        </p:blipFill>
        <p:spPr>
          <a:xfrm>
            <a:off x="9176367" y="4010384"/>
            <a:ext cx="1150928" cy="1222861"/>
          </a:xfrm>
          <a:prstGeom prst="rect">
            <a:avLst/>
          </a:prstGeom>
        </p:spPr>
      </p:pic>
      <p:pic>
        <p:nvPicPr>
          <p:cNvPr id="14" name="Picture 13"/>
          <p:cNvPicPr>
            <a:picLocks noChangeAspect="1"/>
          </p:cNvPicPr>
          <p:nvPr/>
        </p:nvPicPr>
        <p:blipFill>
          <a:blip r:embed="rId10"/>
          <a:stretch>
            <a:fillRect/>
          </a:stretch>
        </p:blipFill>
        <p:spPr>
          <a:xfrm>
            <a:off x="6022392" y="5568434"/>
            <a:ext cx="2671621" cy="841561"/>
          </a:xfrm>
          <a:prstGeom prst="rect">
            <a:avLst/>
          </a:prstGeom>
        </p:spPr>
      </p:pic>
      <p:pic>
        <p:nvPicPr>
          <p:cNvPr id="15" name="Picture 14"/>
          <p:cNvPicPr>
            <a:picLocks noChangeAspect="1"/>
          </p:cNvPicPr>
          <p:nvPr/>
        </p:nvPicPr>
        <p:blipFill>
          <a:blip r:embed="rId11"/>
          <a:stretch>
            <a:fillRect/>
          </a:stretch>
        </p:blipFill>
        <p:spPr>
          <a:xfrm>
            <a:off x="8151031" y="2904126"/>
            <a:ext cx="2151579" cy="813474"/>
          </a:xfrm>
          <a:prstGeom prst="rect">
            <a:avLst/>
          </a:prstGeom>
        </p:spPr>
      </p:pic>
      <p:pic>
        <p:nvPicPr>
          <p:cNvPr id="16" name="Picture 15"/>
          <p:cNvPicPr>
            <a:picLocks noChangeAspect="1"/>
          </p:cNvPicPr>
          <p:nvPr/>
        </p:nvPicPr>
        <p:blipFill>
          <a:blip r:embed="rId12"/>
          <a:stretch>
            <a:fillRect/>
          </a:stretch>
        </p:blipFill>
        <p:spPr>
          <a:xfrm>
            <a:off x="1524000" y="4155047"/>
            <a:ext cx="2660918" cy="637693"/>
          </a:xfrm>
          <a:prstGeom prst="rect">
            <a:avLst/>
          </a:prstGeom>
        </p:spPr>
      </p:pic>
      <p:pic>
        <p:nvPicPr>
          <p:cNvPr id="17" name="Picture 16"/>
          <p:cNvPicPr>
            <a:picLocks noChangeAspect="1"/>
          </p:cNvPicPr>
          <p:nvPr/>
        </p:nvPicPr>
        <p:blipFill>
          <a:blip r:embed="rId13"/>
          <a:stretch>
            <a:fillRect/>
          </a:stretch>
        </p:blipFill>
        <p:spPr>
          <a:xfrm>
            <a:off x="3579718" y="5124898"/>
            <a:ext cx="2207932" cy="732193"/>
          </a:xfrm>
          <a:prstGeom prst="rect">
            <a:avLst/>
          </a:prstGeom>
        </p:spPr>
      </p:pic>
      <p:pic>
        <p:nvPicPr>
          <p:cNvPr id="18" name="Picture 17"/>
          <p:cNvPicPr>
            <a:picLocks noChangeAspect="1"/>
          </p:cNvPicPr>
          <p:nvPr/>
        </p:nvPicPr>
        <p:blipFill rotWithShape="1">
          <a:blip r:embed="rId14"/>
          <a:srcRect l="20464" t="31708" r="22440" b="37912"/>
          <a:stretch/>
        </p:blipFill>
        <p:spPr>
          <a:xfrm>
            <a:off x="6610896" y="4484644"/>
            <a:ext cx="1620324" cy="862192"/>
          </a:xfrm>
          <a:prstGeom prst="rect">
            <a:avLst/>
          </a:prstGeom>
        </p:spPr>
      </p:pic>
      <p:pic>
        <p:nvPicPr>
          <p:cNvPr id="19" name="Picture 18"/>
          <p:cNvPicPr>
            <a:picLocks noChangeAspect="1"/>
          </p:cNvPicPr>
          <p:nvPr/>
        </p:nvPicPr>
        <p:blipFill>
          <a:blip r:embed="rId15"/>
          <a:stretch>
            <a:fillRect/>
          </a:stretch>
        </p:blipFill>
        <p:spPr>
          <a:xfrm>
            <a:off x="1737436" y="4931047"/>
            <a:ext cx="1369709" cy="1058167"/>
          </a:xfrm>
          <a:prstGeom prst="rect">
            <a:avLst/>
          </a:prstGeom>
        </p:spPr>
      </p:pic>
      <p:pic>
        <p:nvPicPr>
          <p:cNvPr id="20" name="Picture 19"/>
          <p:cNvPicPr>
            <a:picLocks noChangeAspect="1"/>
          </p:cNvPicPr>
          <p:nvPr/>
        </p:nvPicPr>
        <p:blipFill>
          <a:blip r:embed="rId16"/>
          <a:stretch>
            <a:fillRect/>
          </a:stretch>
        </p:blipFill>
        <p:spPr>
          <a:xfrm>
            <a:off x="4584446" y="4253724"/>
            <a:ext cx="1676800" cy="783958"/>
          </a:xfrm>
          <a:prstGeom prst="rect">
            <a:avLst/>
          </a:prstGeom>
        </p:spPr>
      </p:pic>
      <p:pic>
        <p:nvPicPr>
          <p:cNvPr id="21" name="Picture 20"/>
          <p:cNvPicPr>
            <a:picLocks noChangeAspect="1"/>
          </p:cNvPicPr>
          <p:nvPr/>
        </p:nvPicPr>
        <p:blipFill>
          <a:blip r:embed="rId17"/>
          <a:stretch>
            <a:fillRect/>
          </a:stretch>
        </p:blipFill>
        <p:spPr>
          <a:xfrm>
            <a:off x="9226821" y="5626764"/>
            <a:ext cx="1100475" cy="1100475"/>
          </a:xfrm>
          <a:prstGeom prst="rect">
            <a:avLst/>
          </a:prstGeom>
        </p:spPr>
      </p:pic>
      <p:pic>
        <p:nvPicPr>
          <p:cNvPr id="22" name="Picture 21"/>
          <p:cNvPicPr>
            <a:picLocks noChangeAspect="1"/>
          </p:cNvPicPr>
          <p:nvPr/>
        </p:nvPicPr>
        <p:blipFill>
          <a:blip r:embed="rId18"/>
          <a:stretch>
            <a:fillRect/>
          </a:stretch>
        </p:blipFill>
        <p:spPr>
          <a:xfrm>
            <a:off x="1646210" y="5852013"/>
            <a:ext cx="1698769" cy="984710"/>
          </a:xfrm>
          <a:prstGeom prst="rect">
            <a:avLst/>
          </a:prstGeom>
        </p:spPr>
      </p:pic>
      <p:pic>
        <p:nvPicPr>
          <p:cNvPr id="23" name="Picture 22"/>
          <p:cNvPicPr>
            <a:picLocks noChangeAspect="1"/>
          </p:cNvPicPr>
          <p:nvPr/>
        </p:nvPicPr>
        <p:blipFill>
          <a:blip r:embed="rId19"/>
          <a:stretch>
            <a:fillRect/>
          </a:stretch>
        </p:blipFill>
        <p:spPr>
          <a:xfrm>
            <a:off x="3732409" y="6174489"/>
            <a:ext cx="2143125" cy="628650"/>
          </a:xfrm>
          <a:prstGeom prst="rect">
            <a:avLst/>
          </a:prstGeom>
        </p:spPr>
      </p:pic>
      <p:pic>
        <p:nvPicPr>
          <p:cNvPr id="3" name="Picture 2"/>
          <p:cNvPicPr>
            <a:picLocks noChangeAspect="1"/>
          </p:cNvPicPr>
          <p:nvPr/>
        </p:nvPicPr>
        <p:blipFill>
          <a:blip r:embed="rId20"/>
          <a:stretch>
            <a:fillRect/>
          </a:stretch>
        </p:blipFill>
        <p:spPr>
          <a:xfrm>
            <a:off x="6610896" y="1777863"/>
            <a:ext cx="1318453" cy="1318453"/>
          </a:xfrm>
          <a:prstGeom prst="rect">
            <a:avLst/>
          </a:prstGeom>
        </p:spPr>
      </p:pic>
    </p:spTree>
    <p:extLst>
      <p:ext uri="{BB962C8B-B14F-4D97-AF65-F5344CB8AC3E}">
        <p14:creationId xmlns:p14="http://schemas.microsoft.com/office/powerpoint/2010/main" val="1737973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18892" y="2242032"/>
            <a:ext cx="10815176" cy="3230763"/>
          </a:xfrm>
          <a:prstGeom prst="rect">
            <a:avLst/>
          </a:prstGeom>
        </p:spPr>
      </p:pic>
    </p:spTree>
    <p:extLst>
      <p:ext uri="{BB962C8B-B14F-4D97-AF65-F5344CB8AC3E}">
        <p14:creationId xmlns:p14="http://schemas.microsoft.com/office/powerpoint/2010/main" val="1980725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a:t>Thank You!</a:t>
            </a:r>
          </a:p>
        </p:txBody>
      </p:sp>
      <p:sp>
        <p:nvSpPr>
          <p:cNvPr id="3" name="Content Placeholder 2"/>
          <p:cNvSpPr>
            <a:spLocks noGrp="1"/>
          </p:cNvSpPr>
          <p:nvPr>
            <p:ph idx="1"/>
          </p:nvPr>
        </p:nvSpPr>
        <p:spPr>
          <a:xfrm>
            <a:off x="2320367" y="2784587"/>
            <a:ext cx="4883106" cy="1097280"/>
          </a:xfrm>
        </p:spPr>
        <p:txBody>
          <a:bodyPr>
            <a:normAutofit fontScale="55000" lnSpcReduction="20000"/>
          </a:bodyPr>
          <a:lstStyle/>
          <a:p>
            <a:pPr algn="ctr"/>
            <a:endParaRPr lang="en-US" sz="3600" dirty="0"/>
          </a:p>
          <a:p>
            <a:r>
              <a:rPr lang="en-US" sz="3600" dirty="0"/>
              <a:t>Eric Sinagra, CEO</a:t>
            </a:r>
            <a:br>
              <a:rPr lang="en-US" sz="3600" dirty="0"/>
            </a:br>
            <a:r>
              <a:rPr lang="en-US" sz="3600" dirty="0">
                <a:hlinkClick r:id="rId2"/>
              </a:rPr>
              <a:t>eric.sinagra@pathvu.com</a:t>
            </a:r>
            <a:br>
              <a:rPr lang="en-US" sz="3600" dirty="0"/>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518" y="4609478"/>
            <a:ext cx="2952964" cy="1165023"/>
          </a:xfrm>
          <a:prstGeom prst="rect">
            <a:avLst/>
          </a:prstGeom>
        </p:spPr>
      </p:pic>
      <p:sp>
        <p:nvSpPr>
          <p:cNvPr id="7" name="Content Placeholder 2">
            <a:extLst>
              <a:ext uri="{FF2B5EF4-FFF2-40B4-BE49-F238E27FC236}">
                <a16:creationId xmlns:a16="http://schemas.microsoft.com/office/drawing/2014/main" id="{0E32EF53-C48E-4D66-833B-4FDC6933AD1C}"/>
              </a:ext>
            </a:extLst>
          </p:cNvPr>
          <p:cNvSpPr txBox="1">
            <a:spLocks/>
          </p:cNvSpPr>
          <p:nvPr/>
        </p:nvSpPr>
        <p:spPr>
          <a:xfrm>
            <a:off x="7013879" y="2670499"/>
            <a:ext cx="4663440" cy="1005840"/>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sz="3600" dirty="0"/>
          </a:p>
          <a:p>
            <a:r>
              <a:rPr lang="en-US" sz="3600" dirty="0"/>
              <a:t>Nick Sinagra, Software Developer</a:t>
            </a:r>
            <a:br>
              <a:rPr lang="en-US" sz="3600" dirty="0"/>
            </a:br>
            <a:r>
              <a:rPr lang="en-US" sz="3600" dirty="0">
                <a:hlinkClick r:id="rId4"/>
              </a:rPr>
              <a:t>nick.</a:t>
            </a:r>
            <a:r>
              <a:rPr lang="en-US" sz="3600" dirty="0">
                <a:hlinkClick r:id="rId5"/>
              </a:rPr>
              <a:t>sinagra@pathvu.com</a:t>
            </a:r>
            <a:endParaRPr lang="en-US" dirty="0"/>
          </a:p>
        </p:txBody>
      </p:sp>
      <p:sp>
        <p:nvSpPr>
          <p:cNvPr id="8" name="Rectangle 7">
            <a:extLst>
              <a:ext uri="{FF2B5EF4-FFF2-40B4-BE49-F238E27FC236}">
                <a16:creationId xmlns:a16="http://schemas.microsoft.com/office/drawing/2014/main" id="{FA23D2B2-98EA-4C80-84F3-A9571E390C61}"/>
              </a:ext>
            </a:extLst>
          </p:cNvPr>
          <p:cNvSpPr/>
          <p:nvPr/>
        </p:nvSpPr>
        <p:spPr>
          <a:xfrm>
            <a:off x="5178120" y="4001293"/>
            <a:ext cx="1835759" cy="369332"/>
          </a:xfrm>
          <a:prstGeom prst="rect">
            <a:avLst/>
          </a:prstGeom>
        </p:spPr>
        <p:txBody>
          <a:bodyPr wrap="none">
            <a:spAutoFit/>
          </a:bodyPr>
          <a:lstStyle/>
          <a:p>
            <a:r>
              <a:rPr lang="en-US" dirty="0">
                <a:hlinkClick r:id="rId6"/>
              </a:rPr>
              <a:t>www.pathvu.com</a:t>
            </a:r>
            <a:endParaRPr lang="en-US" dirty="0"/>
          </a:p>
        </p:txBody>
      </p:sp>
    </p:spTree>
    <p:extLst>
      <p:ext uri="{BB962C8B-B14F-4D97-AF65-F5344CB8AC3E}">
        <p14:creationId xmlns:p14="http://schemas.microsoft.com/office/powerpoint/2010/main" val="238323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of Pittsburgh and Human Engineering Research Laboratories</a:t>
            </a:r>
          </a:p>
        </p:txBody>
      </p:sp>
      <p:pic>
        <p:nvPicPr>
          <p:cNvPr id="4" name="Picture 3"/>
          <p:cNvPicPr>
            <a:picLocks noChangeAspect="1"/>
          </p:cNvPicPr>
          <p:nvPr/>
        </p:nvPicPr>
        <p:blipFill>
          <a:blip r:embed="rId2"/>
          <a:stretch>
            <a:fillRect/>
          </a:stretch>
        </p:blipFill>
        <p:spPr>
          <a:xfrm>
            <a:off x="3095189" y="1944687"/>
            <a:ext cx="5734050" cy="3019425"/>
          </a:xfrm>
          <a:prstGeom prst="rect">
            <a:avLst/>
          </a:prstGeom>
        </p:spPr>
      </p:pic>
      <p:pic>
        <p:nvPicPr>
          <p:cNvPr id="5" name="Picture 4"/>
          <p:cNvPicPr>
            <a:picLocks noChangeAspect="1"/>
          </p:cNvPicPr>
          <p:nvPr/>
        </p:nvPicPr>
        <p:blipFill>
          <a:blip r:embed="rId3"/>
          <a:stretch>
            <a:fillRect/>
          </a:stretch>
        </p:blipFill>
        <p:spPr>
          <a:xfrm>
            <a:off x="9105027" y="1825625"/>
            <a:ext cx="2800350" cy="1628775"/>
          </a:xfrm>
          <a:prstGeom prst="rect">
            <a:avLst/>
          </a:prstGeom>
        </p:spPr>
      </p:pic>
      <p:pic>
        <p:nvPicPr>
          <p:cNvPr id="6" name="Picture 5"/>
          <p:cNvPicPr>
            <a:picLocks noChangeAspect="1"/>
          </p:cNvPicPr>
          <p:nvPr/>
        </p:nvPicPr>
        <p:blipFill>
          <a:blip r:embed="rId4"/>
          <a:stretch>
            <a:fillRect/>
          </a:stretch>
        </p:blipFill>
        <p:spPr>
          <a:xfrm>
            <a:off x="7299322" y="4716145"/>
            <a:ext cx="4783476" cy="2141855"/>
          </a:xfrm>
          <a:prstGeom prst="rect">
            <a:avLst/>
          </a:prstGeom>
        </p:spPr>
      </p:pic>
      <p:pic>
        <p:nvPicPr>
          <p:cNvPr id="7" name="Picture 6"/>
          <p:cNvPicPr>
            <a:picLocks noChangeAspect="1"/>
          </p:cNvPicPr>
          <p:nvPr/>
        </p:nvPicPr>
        <p:blipFill>
          <a:blip r:embed="rId5"/>
          <a:stretch>
            <a:fillRect/>
          </a:stretch>
        </p:blipFill>
        <p:spPr>
          <a:xfrm>
            <a:off x="132306" y="4854654"/>
            <a:ext cx="3668778" cy="2003346"/>
          </a:xfrm>
          <a:prstGeom prst="rect">
            <a:avLst/>
          </a:prstGeom>
        </p:spPr>
      </p:pic>
      <p:pic>
        <p:nvPicPr>
          <p:cNvPr id="8" name="Picture 7"/>
          <p:cNvPicPr>
            <a:picLocks noChangeAspect="1"/>
          </p:cNvPicPr>
          <p:nvPr/>
        </p:nvPicPr>
        <p:blipFill>
          <a:blip r:embed="rId6"/>
          <a:stretch>
            <a:fillRect/>
          </a:stretch>
        </p:blipFill>
        <p:spPr>
          <a:xfrm>
            <a:off x="501015" y="1690688"/>
            <a:ext cx="2124075" cy="2152650"/>
          </a:xfrm>
          <a:prstGeom prst="rect">
            <a:avLst/>
          </a:prstGeom>
        </p:spPr>
      </p:pic>
    </p:spTree>
    <p:extLst>
      <p:ext uri="{BB962C8B-B14F-4D97-AF65-F5344CB8AC3E}">
        <p14:creationId xmlns:p14="http://schemas.microsoft.com/office/powerpoint/2010/main" val="177538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3" name="Content Placeholder 2"/>
          <p:cNvSpPr>
            <a:spLocks noGrp="1"/>
          </p:cNvSpPr>
          <p:nvPr>
            <p:ph idx="1"/>
          </p:nvPr>
        </p:nvSpPr>
        <p:spPr>
          <a:xfrm>
            <a:off x="841581" y="1832896"/>
            <a:ext cx="8229600" cy="4286820"/>
          </a:xfrm>
        </p:spPr>
        <p:txBody>
          <a:bodyPr>
            <a:normAutofit/>
          </a:bodyPr>
          <a:lstStyle/>
          <a:p>
            <a:r>
              <a:rPr lang="en-US" dirty="0"/>
              <a:t>1 in 3 older adults trip and fall each year</a:t>
            </a:r>
          </a:p>
          <a:p>
            <a:r>
              <a:rPr lang="en-US" dirty="0"/>
              <a:t>Wheelchair users</a:t>
            </a:r>
          </a:p>
          <a:p>
            <a:pPr lvl="1"/>
            <a:r>
              <a:rPr lang="en-US" dirty="0"/>
              <a:t>Falling out of the wheelchair is leading cause of injury</a:t>
            </a:r>
          </a:p>
          <a:p>
            <a:pPr lvl="1"/>
            <a:r>
              <a:rPr lang="en-US" dirty="0"/>
              <a:t>Say physical environment limits community participation</a:t>
            </a:r>
          </a:p>
          <a:p>
            <a:pPr lvl="1"/>
            <a:r>
              <a:rPr lang="en-US" dirty="0"/>
              <a:t>Poorly maintained sidewalks can cause dangerous vibrations</a:t>
            </a:r>
          </a:p>
          <a:p>
            <a:r>
              <a:rPr lang="en-US" dirty="0"/>
              <a:t>This limits</a:t>
            </a:r>
          </a:p>
          <a:p>
            <a:pPr lvl="1"/>
            <a:r>
              <a:rPr lang="en-US" dirty="0"/>
              <a:t>Safety</a:t>
            </a:r>
          </a:p>
          <a:p>
            <a:pPr lvl="2"/>
            <a:r>
              <a:rPr lang="en-US" dirty="0"/>
              <a:t>Trip and fall injuries</a:t>
            </a:r>
          </a:p>
          <a:p>
            <a:pPr lvl="2"/>
            <a:r>
              <a:rPr lang="en-US" dirty="0"/>
              <a:t>Dangerous vibrations</a:t>
            </a:r>
          </a:p>
          <a:p>
            <a:pPr lvl="2"/>
            <a:r>
              <a:rPr lang="en-US" dirty="0"/>
              <a:t>Obesity</a:t>
            </a:r>
          </a:p>
          <a:p>
            <a:pPr lvl="1"/>
            <a:r>
              <a:rPr lang="en-US" dirty="0"/>
              <a:t>Community participation</a:t>
            </a:r>
          </a:p>
          <a:p>
            <a:pPr lvl="1"/>
            <a:r>
              <a:rPr lang="en-US" dirty="0"/>
              <a:t>Transit ridership</a:t>
            </a:r>
          </a:p>
          <a:p>
            <a:pPr marL="457200" lvl="1" indent="0">
              <a:buNone/>
            </a:pPr>
            <a:endParaRPr lang="en-US" dirty="0"/>
          </a:p>
        </p:txBody>
      </p:sp>
      <p:sp>
        <p:nvSpPr>
          <p:cNvPr id="5" name="Rectangle 4"/>
          <p:cNvSpPr/>
          <p:nvPr/>
        </p:nvSpPr>
        <p:spPr>
          <a:xfrm>
            <a:off x="5257800" y="5214972"/>
            <a:ext cx="6934200" cy="1077218"/>
          </a:xfrm>
          <a:prstGeom prst="rect">
            <a:avLst/>
          </a:prstGeom>
          <a:ln>
            <a:solidFill>
              <a:schemeClr val="tx1"/>
            </a:solidFill>
          </a:ln>
        </p:spPr>
        <p:txBody>
          <a:bodyPr wrap="square">
            <a:spAutoFit/>
          </a:bodyPr>
          <a:lstStyle/>
          <a:p>
            <a:r>
              <a:rPr lang="en-US" sz="3200" i="1" dirty="0"/>
              <a:t>Total cost of this issue is $34 Billion in direct medical bills annually in the U.S.</a:t>
            </a:r>
          </a:p>
        </p:txBody>
      </p:sp>
      <p:sp>
        <p:nvSpPr>
          <p:cNvPr id="4" name="Oval 3"/>
          <p:cNvSpPr/>
          <p:nvPr/>
        </p:nvSpPr>
        <p:spPr>
          <a:xfrm>
            <a:off x="4041981" y="5331876"/>
            <a:ext cx="914400" cy="843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t>!</a:t>
            </a:r>
          </a:p>
        </p:txBody>
      </p:sp>
    </p:spTree>
    <p:extLst>
      <p:ext uri="{BB962C8B-B14F-4D97-AF65-F5344CB8AC3E}">
        <p14:creationId xmlns:p14="http://schemas.microsoft.com/office/powerpoint/2010/main" val="64243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ADAAG and PROWAG</a:t>
            </a:r>
          </a:p>
        </p:txBody>
      </p:sp>
      <p:sp>
        <p:nvSpPr>
          <p:cNvPr id="3" name="Content Placeholder 2"/>
          <p:cNvSpPr>
            <a:spLocks noGrp="1"/>
          </p:cNvSpPr>
          <p:nvPr>
            <p:ph idx="1"/>
          </p:nvPr>
        </p:nvSpPr>
        <p:spPr>
          <a:xfrm>
            <a:off x="838200" y="1825625"/>
            <a:ext cx="10515600" cy="4506936"/>
          </a:xfrm>
        </p:spPr>
        <p:txBody>
          <a:bodyPr>
            <a:normAutofit lnSpcReduction="10000"/>
          </a:bodyPr>
          <a:lstStyle/>
          <a:p>
            <a:r>
              <a:rPr lang="en-US" dirty="0"/>
              <a:t>Americans with Disabilities Act (ADA) Accessibility Guidelines</a:t>
            </a:r>
          </a:p>
          <a:p>
            <a:r>
              <a:rPr lang="en-US" dirty="0"/>
              <a:t>Public Rights of Way Accessibility Guidelines (PROWAG)</a:t>
            </a:r>
          </a:p>
          <a:p>
            <a:r>
              <a:rPr lang="en-US" dirty="0"/>
              <a:t>Access Board governs PROWAG/ADAAG</a:t>
            </a:r>
          </a:p>
          <a:p>
            <a:r>
              <a:rPr lang="en-US" dirty="0"/>
              <a:t>PROWAG Guidelines</a:t>
            </a:r>
          </a:p>
          <a:p>
            <a:pPr lvl="1"/>
            <a:r>
              <a:rPr lang="en-US" dirty="0"/>
              <a:t>Curb Ramps</a:t>
            </a:r>
          </a:p>
          <a:p>
            <a:pPr lvl="1"/>
            <a:r>
              <a:rPr lang="en-US" dirty="0"/>
              <a:t>Access Aisles</a:t>
            </a:r>
          </a:p>
          <a:p>
            <a:pPr lvl="1"/>
            <a:r>
              <a:rPr lang="en-US" dirty="0"/>
              <a:t>Pedestrian Signals</a:t>
            </a:r>
          </a:p>
          <a:p>
            <a:pPr lvl="1"/>
            <a:r>
              <a:rPr lang="en-US" dirty="0"/>
              <a:t>Running Slope (5 </a:t>
            </a:r>
            <a:r>
              <a:rPr lang="en-US" dirty="0" err="1"/>
              <a:t>deg</a:t>
            </a:r>
            <a:r>
              <a:rPr lang="en-US" dirty="0"/>
              <a:t> or grade of road)</a:t>
            </a:r>
          </a:p>
          <a:p>
            <a:pPr lvl="1"/>
            <a:r>
              <a:rPr lang="en-US" dirty="0"/>
              <a:t>Cross Slope (2 </a:t>
            </a:r>
            <a:r>
              <a:rPr lang="en-US" dirty="0" err="1"/>
              <a:t>deg</a:t>
            </a:r>
            <a:r>
              <a:rPr lang="en-US" dirty="0"/>
              <a:t>)</a:t>
            </a:r>
          </a:p>
          <a:p>
            <a:pPr lvl="1"/>
            <a:r>
              <a:rPr lang="en-US" dirty="0"/>
              <a:t>Level Change (1/4” or 1/2”)</a:t>
            </a:r>
          </a:p>
          <a:p>
            <a:pPr lvl="1"/>
            <a:r>
              <a:rPr lang="en-US" dirty="0"/>
              <a:t>Width (4 feet)</a:t>
            </a:r>
          </a:p>
          <a:p>
            <a:pPr lvl="1"/>
            <a:r>
              <a:rPr lang="en-US" dirty="0"/>
              <a:t>Stable, Firm, and Slip Resistant</a:t>
            </a:r>
          </a:p>
          <a:p>
            <a:pPr lvl="1"/>
            <a:r>
              <a:rPr lang="en-US" dirty="0"/>
              <a:t>Roughness??</a:t>
            </a:r>
          </a:p>
          <a:p>
            <a:endParaRPr lang="en-US" dirty="0"/>
          </a:p>
        </p:txBody>
      </p:sp>
      <p:pic>
        <p:nvPicPr>
          <p:cNvPr id="4" name="Picture 3" descr="figure159.jpg"/>
          <p:cNvPicPr>
            <a:picLocks noChangeAspect="1"/>
          </p:cNvPicPr>
          <p:nvPr/>
        </p:nvPicPr>
        <p:blipFill>
          <a:blip r:embed="rId2" cstate="print"/>
          <a:stretch>
            <a:fillRect/>
          </a:stretch>
        </p:blipFill>
        <p:spPr>
          <a:xfrm>
            <a:off x="6790899" y="3874392"/>
            <a:ext cx="2209800" cy="1775395"/>
          </a:xfrm>
          <a:prstGeom prst="rect">
            <a:avLst/>
          </a:prstGeom>
        </p:spPr>
      </p:pic>
      <p:pic>
        <p:nvPicPr>
          <p:cNvPr id="5" name="Picture 4" descr="FOS91HCABDLUI8CAGM3PPNCARQ9WOTCAY0O944CAVHEIAYCAZU2OD9CA37KZOUCA1ZY858CA5D6Y62CA3KL6EECARR2A0KCAD63US4CAUCDXNTCA90XRCGCAF1713ICA1RJY8ECASJGYHFCA4FE3P2.jpg"/>
          <p:cNvPicPr>
            <a:picLocks noChangeAspect="1"/>
          </p:cNvPicPr>
          <p:nvPr/>
        </p:nvPicPr>
        <p:blipFill>
          <a:blip r:embed="rId3" cstate="print"/>
          <a:stretch>
            <a:fillRect/>
          </a:stretch>
        </p:blipFill>
        <p:spPr>
          <a:xfrm>
            <a:off x="9438564" y="3801937"/>
            <a:ext cx="2209800" cy="1847850"/>
          </a:xfrm>
          <a:prstGeom prst="rect">
            <a:avLst/>
          </a:prstGeom>
        </p:spPr>
      </p:pic>
    </p:spTree>
    <p:extLst>
      <p:ext uri="{BB962C8B-B14F-4D97-AF65-F5344CB8AC3E}">
        <p14:creationId xmlns:p14="http://schemas.microsoft.com/office/powerpoint/2010/main" val="225354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Roughness Standard</a:t>
            </a:r>
          </a:p>
        </p:txBody>
      </p:sp>
      <p:sp>
        <p:nvSpPr>
          <p:cNvPr id="3" name="Content Placeholder 2"/>
          <p:cNvSpPr>
            <a:spLocks noGrp="1"/>
          </p:cNvSpPr>
          <p:nvPr>
            <p:ph idx="1"/>
          </p:nvPr>
        </p:nvSpPr>
        <p:spPr/>
        <p:txBody>
          <a:bodyPr/>
          <a:lstStyle/>
          <a:p>
            <a:pPr marL="342900" indent="-342900"/>
            <a:r>
              <a:rPr lang="en-US" b="1" i="1" dirty="0"/>
              <a:t>Standard Practice for Computing Wheelchair Pathway Roughness Index related to User comfort, acceptance and Whole body vibrations from longitudinal profile measurements</a:t>
            </a:r>
          </a:p>
          <a:p>
            <a:pPr marL="342900" indent="-342900"/>
            <a:r>
              <a:rPr lang="en-US" dirty="0"/>
              <a:t>ASTM 3028-16</a:t>
            </a:r>
          </a:p>
          <a:p>
            <a:endParaRPr lang="en-US" dirty="0"/>
          </a:p>
        </p:txBody>
      </p:sp>
      <p:pic>
        <p:nvPicPr>
          <p:cNvPr id="4" name="Picture 3" descr="Picture1.png"/>
          <p:cNvPicPr>
            <a:picLocks noChangeAspect="1" noChangeArrowheads="1"/>
          </p:cNvPicPr>
          <p:nvPr/>
        </p:nvPicPr>
        <p:blipFill>
          <a:blip r:embed="rId2" cstate="print"/>
          <a:srcRect/>
          <a:stretch>
            <a:fillRect/>
          </a:stretch>
        </p:blipFill>
        <p:spPr bwMode="auto">
          <a:xfrm>
            <a:off x="9164471" y="2720846"/>
            <a:ext cx="2598761" cy="4137154"/>
          </a:xfrm>
          <a:prstGeom prst="rect">
            <a:avLst/>
          </a:prstGeom>
          <a:noFill/>
          <a:ln w="9525">
            <a:noFill/>
            <a:miter lim="800000"/>
            <a:headEnd/>
            <a:tailEnd/>
          </a:ln>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23949" y="3724985"/>
            <a:ext cx="2819400" cy="2935266"/>
          </a:xfrm>
          <a:prstGeom prst="rect">
            <a:avLst/>
          </a:prstGeom>
        </p:spPr>
      </p:pic>
      <p:pic>
        <p:nvPicPr>
          <p:cNvPr id="6" name="Picture 5" descr="IMG950505.jpg"/>
          <p:cNvPicPr>
            <a:picLocks noChangeAspect="1"/>
          </p:cNvPicPr>
          <p:nvPr/>
        </p:nvPicPr>
        <p:blipFill>
          <a:blip r:embed="rId4" cstate="print"/>
          <a:stretch>
            <a:fillRect/>
          </a:stretch>
        </p:blipFill>
        <p:spPr>
          <a:xfrm>
            <a:off x="3432419" y="5238628"/>
            <a:ext cx="1461935" cy="1513643"/>
          </a:xfrm>
          <a:prstGeom prst="rect">
            <a:avLst/>
          </a:prstGeom>
        </p:spPr>
      </p:pic>
      <p:pic>
        <p:nvPicPr>
          <p:cNvPr id="7" name="Picture 6" descr="IMG959529.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432419" y="3610893"/>
            <a:ext cx="1453462" cy="1627735"/>
          </a:xfrm>
          <a:prstGeom prst="rect">
            <a:avLst/>
          </a:prstGeom>
        </p:spPr>
      </p:pic>
      <p:pic>
        <p:nvPicPr>
          <p:cNvPr id="8" name="Picture 7" descr="IMG957016.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6059" y="5192618"/>
            <a:ext cx="1326360" cy="1513644"/>
          </a:xfrm>
          <a:prstGeom prst="rect">
            <a:avLst/>
          </a:prstGeom>
        </p:spPr>
      </p:pic>
      <p:pic>
        <p:nvPicPr>
          <p:cNvPr id="9" name="Content Placeholder 3" descr="Picture3.jpg"/>
          <p:cNvPicPr>
            <a:picLocks noChangeAspect="1"/>
          </p:cNvPicPr>
          <p:nvPr/>
        </p:nvPicPr>
        <p:blipFill>
          <a:blip r:embed="rId7" cstate="print"/>
          <a:stretch>
            <a:fillRect/>
          </a:stretch>
        </p:blipFill>
        <p:spPr>
          <a:xfrm>
            <a:off x="428768" y="3582216"/>
            <a:ext cx="1677291" cy="1627735"/>
          </a:xfrm>
          <a:prstGeom prst="rect">
            <a:avLst/>
          </a:prstGeom>
        </p:spPr>
      </p:pic>
      <p:pic>
        <p:nvPicPr>
          <p:cNvPr id="10" name="Picture 9" descr="Picture6.jpg"/>
          <p:cNvPicPr>
            <a:picLocks noChangeAspect="1"/>
          </p:cNvPicPr>
          <p:nvPr/>
        </p:nvPicPr>
        <p:blipFill>
          <a:blip r:embed="rId8" cstate="print"/>
          <a:stretch>
            <a:fillRect/>
          </a:stretch>
        </p:blipFill>
        <p:spPr>
          <a:xfrm>
            <a:off x="428768" y="5207245"/>
            <a:ext cx="1668818" cy="1513644"/>
          </a:xfrm>
          <a:prstGeom prst="rect">
            <a:avLst/>
          </a:prstGeom>
        </p:spPr>
      </p:pic>
      <p:pic>
        <p:nvPicPr>
          <p:cNvPr id="11" name="Picture 10" descr="Picture5.jpg"/>
          <p:cNvPicPr>
            <a:picLocks noChangeAspect="1"/>
          </p:cNvPicPr>
          <p:nvPr/>
        </p:nvPicPr>
        <p:blipFill>
          <a:blip r:embed="rId9" cstate="print"/>
          <a:stretch>
            <a:fillRect/>
          </a:stretch>
        </p:blipFill>
        <p:spPr>
          <a:xfrm>
            <a:off x="2106059" y="3610894"/>
            <a:ext cx="1326360" cy="1627735"/>
          </a:xfrm>
          <a:prstGeom prst="rect">
            <a:avLst/>
          </a:prstGeom>
        </p:spPr>
      </p:pic>
    </p:spTree>
    <p:extLst>
      <p:ext uri="{BB962C8B-B14F-4D97-AF65-F5344CB8AC3E}">
        <p14:creationId xmlns:p14="http://schemas.microsoft.com/office/powerpoint/2010/main" val="349656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pathVu</a:t>
            </a:r>
            <a:r>
              <a:rPr lang="en-US" dirty="0"/>
              <a:t> Mission</a:t>
            </a:r>
          </a:p>
        </p:txBody>
      </p:sp>
      <p:sp>
        <p:nvSpPr>
          <p:cNvPr id="3" name="Content Placeholder 2"/>
          <p:cNvSpPr>
            <a:spLocks noGrp="1"/>
          </p:cNvSpPr>
          <p:nvPr>
            <p:ph idx="1"/>
          </p:nvPr>
        </p:nvSpPr>
        <p:spPr/>
        <p:txBody>
          <a:bodyPr>
            <a:normAutofit/>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r>
              <a:rPr lang="en-US" sz="3600" dirty="0"/>
              <a:t>To build a global database of sidewalk and pedestrian pathway data to improve the accessibility, walkability, and safety of all pedestrians – of all abilities.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522" y="2119349"/>
            <a:ext cx="3925916" cy="1548879"/>
          </a:xfrm>
          <a:prstGeom prst="rect">
            <a:avLst/>
          </a:prstGeom>
        </p:spPr>
      </p:pic>
    </p:spTree>
    <p:extLst>
      <p:ext uri="{BB962C8B-B14F-4D97-AF65-F5344CB8AC3E}">
        <p14:creationId xmlns:p14="http://schemas.microsoft.com/office/powerpoint/2010/main" val="160253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Sidewalk Data</a:t>
            </a:r>
          </a:p>
        </p:txBody>
      </p:sp>
      <p:sp>
        <p:nvSpPr>
          <p:cNvPr id="3" name="Content Placeholder 2"/>
          <p:cNvSpPr>
            <a:spLocks noGrp="1"/>
          </p:cNvSpPr>
          <p:nvPr>
            <p:ph idx="1"/>
          </p:nvPr>
        </p:nvSpPr>
        <p:spPr/>
        <p:txBody>
          <a:bodyPr/>
          <a:lstStyle/>
          <a:p>
            <a:r>
              <a:rPr lang="en-US" dirty="0"/>
              <a:t>Many cities do not have GIS maps of sidewalks/crosswalks</a:t>
            </a:r>
          </a:p>
          <a:p>
            <a:r>
              <a:rPr lang="en-US" dirty="0"/>
              <a:t>Lack of sidewalk data can make it difficult to prioritize improvements</a:t>
            </a:r>
          </a:p>
          <a:p>
            <a:r>
              <a:rPr lang="en-US" dirty="0"/>
              <a:t>Current pedestrian navigation methods utilize the road network instead of sidewalk maps</a:t>
            </a:r>
          </a:p>
        </p:txBody>
      </p:sp>
      <p:pic>
        <p:nvPicPr>
          <p:cNvPr id="4" name="Picture 3"/>
          <p:cNvPicPr>
            <a:picLocks noChangeAspect="1"/>
          </p:cNvPicPr>
          <p:nvPr/>
        </p:nvPicPr>
        <p:blipFill rotWithShape="1">
          <a:blip r:embed="rId2"/>
          <a:srcRect l="4669" t="18087" r="46469" b="20980"/>
          <a:stretch/>
        </p:blipFill>
        <p:spPr>
          <a:xfrm>
            <a:off x="3696147" y="3174125"/>
            <a:ext cx="4860665" cy="3069022"/>
          </a:xfrm>
          <a:prstGeom prst="rect">
            <a:avLst/>
          </a:prstGeom>
        </p:spPr>
      </p:pic>
    </p:spTree>
    <p:extLst>
      <p:ext uri="{BB962C8B-B14F-4D97-AF65-F5344CB8AC3E}">
        <p14:creationId xmlns:p14="http://schemas.microsoft.com/office/powerpoint/2010/main" val="62922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Sidewalk Map Creation</a:t>
            </a:r>
          </a:p>
        </p:txBody>
      </p:sp>
      <p:sp>
        <p:nvSpPr>
          <p:cNvPr id="3" name="Content Placeholder 2"/>
          <p:cNvSpPr>
            <a:spLocks noGrp="1"/>
          </p:cNvSpPr>
          <p:nvPr>
            <p:ph idx="1"/>
          </p:nvPr>
        </p:nvSpPr>
        <p:spPr/>
        <p:txBody>
          <a:bodyPr/>
          <a:lstStyle/>
          <a:p>
            <a:r>
              <a:rPr lang="en-US" dirty="0"/>
              <a:t>GIS Software</a:t>
            </a:r>
          </a:p>
          <a:p>
            <a:pPr lvl="1"/>
            <a:r>
              <a:rPr lang="en-US" dirty="0"/>
              <a:t>ArcGIS</a:t>
            </a:r>
          </a:p>
          <a:p>
            <a:pPr lvl="1"/>
            <a:r>
              <a:rPr lang="en-US" dirty="0"/>
              <a:t>Google Maps/Earth</a:t>
            </a:r>
          </a:p>
          <a:p>
            <a:pPr lvl="1"/>
            <a:r>
              <a:rPr lang="en-US" dirty="0" err="1"/>
              <a:t>OpenStreetMap</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476" y="2354795"/>
            <a:ext cx="7336870" cy="3514299"/>
          </a:xfrm>
          <a:prstGeom prst="rect">
            <a:avLst/>
          </a:prstGeom>
        </p:spPr>
      </p:pic>
    </p:spTree>
    <p:extLst>
      <p:ext uri="{BB962C8B-B14F-4D97-AF65-F5344CB8AC3E}">
        <p14:creationId xmlns:p14="http://schemas.microsoft.com/office/powerpoint/2010/main" val="626562053"/>
      </p:ext>
    </p:extLst>
  </p:cSld>
  <p:clrMapOvr>
    <a:masterClrMapping/>
  </p:clrMapOvr>
</p:sld>
</file>

<file path=ppt/theme/theme1.xml><?xml version="1.0" encoding="utf-8"?>
<a:theme xmlns:a="http://schemas.openxmlformats.org/drawingml/2006/main" name="Retrospect">
  <a:themeElements>
    <a:clrScheme name="Custom 3">
      <a:dk1>
        <a:sysClr val="windowText" lastClr="000000"/>
      </a:dk1>
      <a:lt1>
        <a:sysClr val="window" lastClr="FFFFFF"/>
      </a:lt1>
      <a:dk2>
        <a:srgbClr val="455F51"/>
      </a:dk2>
      <a:lt2>
        <a:srgbClr val="E2DFCC"/>
      </a:lt2>
      <a:accent1>
        <a:srgbClr val="FC9908"/>
      </a:accent1>
      <a:accent2>
        <a:srgbClr val="FC9908"/>
      </a:accent2>
      <a:accent3>
        <a:srgbClr val="37A76F"/>
      </a:accent3>
      <a:accent4>
        <a:srgbClr val="44C1A3"/>
      </a:accent4>
      <a:accent5>
        <a:srgbClr val="4EB3CF"/>
      </a:accent5>
      <a:accent6>
        <a:srgbClr val="51C3F9"/>
      </a:accent6>
      <a:hlink>
        <a:srgbClr val="6B9F25"/>
      </a:hlink>
      <a:folHlink>
        <a:srgbClr val="FC9908"/>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3245</TotalTime>
  <Words>572</Words>
  <Application>Microsoft Office PowerPoint</Application>
  <PresentationFormat>Widescreen</PresentationFormat>
  <Paragraphs>108</Paragraphs>
  <Slides>26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Calibri</vt:lpstr>
      <vt:lpstr>Calibri Light</vt:lpstr>
      <vt:lpstr>Retrospect</vt:lpstr>
      <vt:lpstr>Pedestrian Wayfinding for People with Disabilities</vt:lpstr>
      <vt:lpstr>Agenda</vt:lpstr>
      <vt:lpstr>University of Pittsburgh and Human Engineering Research Laboratories</vt:lpstr>
      <vt:lpstr>The Problem</vt:lpstr>
      <vt:lpstr>ADAAG and PROWAG</vt:lpstr>
      <vt:lpstr>Roughness Standard</vt:lpstr>
      <vt:lpstr>pathVu Mission</vt:lpstr>
      <vt:lpstr>Current Sidewalk Data</vt:lpstr>
      <vt:lpstr>Sidewalk Map Creation</vt:lpstr>
      <vt:lpstr>PathMeT</vt:lpstr>
      <vt:lpstr>PathMeT Data Visualization</vt:lpstr>
      <vt:lpstr>PowerPoint Presentation</vt:lpstr>
      <vt:lpstr>Excel Data</vt:lpstr>
      <vt:lpstr>Sample Report</vt:lpstr>
      <vt:lpstr>pathVu App</vt:lpstr>
      <vt:lpstr>PowerPoint Presentation</vt:lpstr>
      <vt:lpstr>PowerPoint Presentation</vt:lpstr>
      <vt:lpstr>Data Collection </vt:lpstr>
      <vt:lpstr>Feedback</vt:lpstr>
      <vt:lpstr>Advocacy</vt:lpstr>
      <vt:lpstr>Pedestrian Navigation</vt:lpstr>
      <vt:lpstr>Pedestrian Navigation</vt:lpstr>
      <vt:lpstr>Things You Can Do</vt:lpstr>
      <vt:lpstr>Partners, Customers, and Supporters</vt:lpstr>
      <vt:lpstr>Case Study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Jen Martchek</cp:lastModifiedBy>
  <cp:revision>37</cp:revision>
  <dcterms:created xsi:type="dcterms:W3CDTF">2017-09-20T19:41:33Z</dcterms:created>
  <dcterms:modified xsi:type="dcterms:W3CDTF">2017-12-07T23:22:55Z</dcterms:modified>
</cp:coreProperties>
</file>